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8" r:id="rId2"/>
    <p:sldId id="369" r:id="rId3"/>
    <p:sldId id="370" r:id="rId4"/>
    <p:sldId id="388" r:id="rId5"/>
    <p:sldId id="33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1"/>
    <p:restoredTop sz="95964"/>
  </p:normalViewPr>
  <p:slideViewPr>
    <p:cSldViewPr snapToGrid="0" snapToObjects="1">
      <p:cViewPr varScale="1">
        <p:scale>
          <a:sx n="92" d="100"/>
          <a:sy n="92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1BB8-BFCD-8B40-BCA2-9D74A724F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AEB0E-BB2B-D24A-B7EB-37C988C0F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804DC-F053-674B-BEAA-7FC62418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2F5AC-2DD8-0D43-A964-C558F4CF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6DFBC-0808-2241-BA7A-5BE7AF0A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7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A4E2-384B-E646-8C70-B7BF1FA9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91E5F-E0F9-834B-A461-B4D61F3BF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B3019-5E1D-1643-8228-FA99115F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F53A5-4749-2D48-96BF-C0CDFC9B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82D1-385A-C940-9746-D422107A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8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70FA2-7213-1243-8F91-95D90EAD0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50234-DCAD-594D-8097-2427FF877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5629B-7796-444A-99C1-B02E95F9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90377-0B1C-FA4B-B6B1-D4B86912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017B-8C1C-274A-8015-7249D733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8D0E-3336-D446-945C-0EE675D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145C-DA9E-9640-A4E6-A17C86FFD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E24F2-7670-3847-98DE-B451E5D9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08CB2-4A9A-9F40-8DC7-262AD66A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7C1A-E57C-DF45-9FF9-9FE48DBB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89AA-22E6-A147-8485-43B09111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A5F1-BDB5-A041-987B-43A1F175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D7EE-E2AB-A549-84B9-5F587B59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237ED-4C91-6F43-AD59-DCFEC8C8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A8B90-2186-FE4C-8775-3ED5707F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6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16BD-F0AC-5F4D-AB36-81FCEB36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6A2B-0AE5-D04A-A9E1-A343C5957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B943-BA66-2C44-8645-2B976A292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7BBA2-F40D-6C41-B74B-B23BA404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B51DC-6518-914F-A3A9-CF9789CA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41AE2-4A45-0940-8761-E5CC4A30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4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82AC-487B-8740-A841-450411CC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CAD34-AE86-E444-BCB7-FAB95DC3B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01FCA-AFFC-254A-80EC-863050586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A3710-ED0D-F24D-B023-74903BAA0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CDA34-4621-084A-9DB0-18DC221EC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E2F10-5BA9-7D45-881F-4597E76B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C9856-C7D4-2648-86D2-D50EB6C8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5B96E-F8BD-7E45-86E5-78D4B13E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8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D943-602B-B946-A22D-D0655CD3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A337B-ED37-9244-9875-4B1EC2F8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D922E-8ABD-E845-A9AA-8A08284A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1AFA1-B38C-9E4F-BDE8-AA18B69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1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94D48-0764-5A49-A5B2-292A1019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B832F-EF8B-C940-BF94-4F02E816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E57A9-3F1B-094B-AAD1-B0A5EABB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58E7-EA48-9446-84ED-D773C1CA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F857-D995-A941-A7B1-07EBE3D8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F83CF-7563-0F44-B108-5003606D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9ED6-8110-8248-B129-2F122EB5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CF104-6002-9541-8EC8-333B4BE7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9BB7-A917-934B-9D29-FB495969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0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B509-032B-3A4E-BCA3-3FBFF90C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EDC3D-B72C-E64D-9B49-80277AEA9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C66DD-D84C-2342-813A-A84272F1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BE1D2-27F9-D04A-AA25-28863E27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7D9E1-F25E-804B-B473-A7013EA8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603BF-0A0E-7B4C-B553-FD3E9032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6ACA1-F26D-C94A-9E3E-F5247C77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ED1D-6719-3048-A18F-0F4682F47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49B18-DEF1-6944-9175-22409D0D6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350FC-BF98-A74E-AD79-FA6ECB38546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3A648-8A92-F041-8E46-7478C9CDC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1AD6-E72F-B544-A2A9-C633A290C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5C40D-935C-E84F-8644-65A2EBF6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7.emf"/><Relationship Id="rId4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-3259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moments from the probability density functions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9D64F2-C27D-7725-F804-A6A0C17182DF}"/>
              </a:ext>
            </a:extLst>
          </p:cNvPr>
          <p:cNvGrpSpPr/>
          <p:nvPr/>
        </p:nvGrpSpPr>
        <p:grpSpPr>
          <a:xfrm>
            <a:off x="8035889" y="578515"/>
            <a:ext cx="3656999" cy="2824620"/>
            <a:chOff x="6714121" y="1001977"/>
            <a:chExt cx="5389259" cy="54044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A884F6-D8EE-5B17-EFCF-B2CB2AC516B0}"/>
                </a:ext>
              </a:extLst>
            </p:cNvPr>
            <p:cNvGrpSpPr/>
            <p:nvPr/>
          </p:nvGrpSpPr>
          <p:grpSpPr>
            <a:xfrm>
              <a:off x="6714121" y="1001977"/>
              <a:ext cx="5389259" cy="5404479"/>
              <a:chOff x="1630143" y="1415748"/>
              <a:chExt cx="2847814" cy="1950686"/>
            </a:xfrm>
          </p:grpSpPr>
          <p:pic>
            <p:nvPicPr>
              <p:cNvPr id="25" name="Picture 2" descr="Maxwell-Boltzmann distribution pdf.svg">
                <a:extLst>
                  <a:ext uri="{FF2B5EF4-FFF2-40B4-BE49-F238E27FC236}">
                    <a16:creationId xmlns:a16="http://schemas.microsoft.com/office/drawing/2014/main" id="{C2C78854-A374-BD24-96EA-B0D0F7F13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2" b="9868"/>
              <a:stretch/>
            </p:blipFill>
            <p:spPr bwMode="auto">
              <a:xfrm>
                <a:off x="1917186" y="1415748"/>
                <a:ext cx="2560771" cy="1678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DAFD46F-B1F2-81E0-988B-84CF9436FFDD}"/>
                      </a:ext>
                    </a:extLst>
                  </p:cNvPr>
                  <p:cNvSpPr txBox="1"/>
                  <p:nvPr/>
                </p:nvSpPr>
                <p:spPr>
                  <a:xfrm>
                    <a:off x="2473004" y="3111373"/>
                    <a:ext cx="1623445" cy="2550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a14:m>
                    <a:r>
                      <a:rPr lang="en-US" dirty="0"/>
                      <a:t> (speed)</a:t>
                    </a: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DAFD46F-B1F2-81E0-988B-84CF9436FF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3004" y="3111373"/>
                    <a:ext cx="1623445" cy="2550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345" b="-275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4FFBDD-62DF-C88F-3466-BFB883D5FDC3}"/>
                      </a:ext>
                    </a:extLst>
                  </p:cNvPr>
                  <p:cNvSpPr txBox="1"/>
                  <p:nvPr/>
                </p:nvSpPr>
                <p:spPr>
                  <a:xfrm>
                    <a:off x="1630143" y="1808040"/>
                    <a:ext cx="329927" cy="2550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4FFBDD-62DF-C88F-3466-BFB883D5F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0143" y="1808040"/>
                    <a:ext cx="329927" cy="2550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85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4CB488-8ECC-B073-77EE-A09D2DE1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6990" y="1222771"/>
              <a:ext cx="1537990" cy="1393107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20F9846-05B9-273F-BEB9-43774F251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3999" r="15404" b="13834"/>
          <a:stretch/>
        </p:blipFill>
        <p:spPr bwMode="auto">
          <a:xfrm>
            <a:off x="4520762" y="669281"/>
            <a:ext cx="3225052" cy="25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D48900-51BB-C3FA-CA89-FD46E4BA6CE7}"/>
              </a:ext>
            </a:extLst>
          </p:cNvPr>
          <p:cNvGrpSpPr/>
          <p:nvPr/>
        </p:nvGrpSpPr>
        <p:grpSpPr>
          <a:xfrm>
            <a:off x="163774" y="948497"/>
            <a:ext cx="3885727" cy="1924951"/>
            <a:chOff x="90534" y="578515"/>
            <a:chExt cx="3885727" cy="192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BBC13F9-5342-D0E7-F993-0AC18B7E4170}"/>
                    </a:ext>
                  </a:extLst>
                </p:cNvPr>
                <p:cNvSpPr/>
                <p:nvPr/>
              </p:nvSpPr>
              <p:spPr>
                <a:xfrm>
                  <a:off x="90534" y="578515"/>
                  <a:ext cx="3701796" cy="19249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BBC13F9-5342-D0E7-F993-0AC18B7E4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34" y="578515"/>
                  <a:ext cx="3701796" cy="1924951"/>
                </a:xfrm>
                <a:prstGeom prst="rect">
                  <a:avLst/>
                </a:prstGeom>
                <a:blipFill>
                  <a:blip r:embed="rId13"/>
                  <a:stretch>
                    <a:fillRect l="-171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F6D0A1-EC92-A754-16F5-BA676B21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72961" y="1068366"/>
              <a:ext cx="1003300" cy="14351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C3521F-ABEA-DEB9-B868-97BE4EA8BB9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520" t="11406" r="21348" b="64728"/>
          <a:stretch/>
        </p:blipFill>
        <p:spPr>
          <a:xfrm>
            <a:off x="91167" y="3580604"/>
            <a:ext cx="6104670" cy="2843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6445F18-EFF9-1DBE-5F87-C1D56206AD74}"/>
              </a:ext>
            </a:extLst>
          </p:cNvPr>
          <p:cNvSpPr/>
          <p:nvPr/>
        </p:nvSpPr>
        <p:spPr>
          <a:xfrm>
            <a:off x="5894961" y="4828117"/>
            <a:ext cx="717565" cy="348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C3B37-5428-E8F9-814D-7DE492F6645E}"/>
                  </a:ext>
                </a:extLst>
              </p:cNvPr>
              <p:cNvSpPr txBox="1"/>
              <p:nvPr/>
            </p:nvSpPr>
            <p:spPr>
              <a:xfrm>
                <a:off x="6678593" y="3590671"/>
                <a:ext cx="5208607" cy="284334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most probable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000" dirty="0"/>
                  <a:t>			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000" dirty="0"/>
                  <a:t>		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′′′×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C3B37-5428-E8F9-814D-7DE492F66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593" y="3590671"/>
                <a:ext cx="5208607" cy="28433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01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0985-E633-3C40-AC86-4D9A3B1FD2D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average kinetic energy depends only on the temperature (not the mass)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C0FE-476B-86A7-421E-F83F63BC8ACA}"/>
                  </a:ext>
                </a:extLst>
              </p:cNvPr>
              <p:cNvSpPr txBox="1"/>
              <p:nvPr/>
            </p:nvSpPr>
            <p:spPr>
              <a:xfrm>
                <a:off x="212026" y="670377"/>
                <a:ext cx="11767948" cy="13063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We saw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while the </a:t>
                </a:r>
                <a:r>
                  <a:rPr lang="en-US" sz="2400" dirty="0">
                    <a:ea typeface="Cambria Math" panose="02040503050406030204" pitchFamily="18" charset="0"/>
                  </a:rPr>
                  <a:t>average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kinetic energy </a:t>
                </a:r>
                <a:r>
                  <a:rPr lang="en-US" sz="2400" dirty="0">
                    <a:ea typeface="Cambria Math" panose="02040503050406030204" pitchFamily="18" charset="0"/>
                  </a:rPr>
                  <a:t>of a mole of gas molecules is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𝑹𝑻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C0FE-476B-86A7-421E-F83F63B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6" y="670377"/>
                <a:ext cx="11767948" cy="1306320"/>
              </a:xfrm>
              <a:prstGeom prst="rect">
                <a:avLst/>
              </a:prstGeom>
              <a:blipFill>
                <a:blip r:embed="rId2"/>
                <a:stretch>
                  <a:fillRect l="-754" b="-38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3423-C1E5-4961-3ED5-2E17952D3DE7}"/>
                  </a:ext>
                </a:extLst>
              </p:cNvPr>
              <p:cNvSpPr txBox="1"/>
              <p:nvPr/>
            </p:nvSpPr>
            <p:spPr>
              <a:xfrm>
                <a:off x="212026" y="2694676"/>
                <a:ext cx="7860757" cy="3165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depends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(as seen at right),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depends only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Example: at room temperature,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≈293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b="0" dirty="0"/>
                  <a:t>,</a:t>
                </a:r>
                <a:r>
                  <a:rPr lang="en-US" sz="2400" i="1" dirty="0"/>
                  <a:t> </a:t>
                </a:r>
                <a:r>
                  <a:rPr lang="en-US" sz="2400" b="0" dirty="0"/>
                  <a:t>so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b="0" dirty="0"/>
                  <a:t>.</a:t>
                </a:r>
              </a:p>
              <a:p>
                <a:endParaRPr lang="en-US" sz="2400" b="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Side note: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b="0" dirty="0"/>
                  <a:t> is nowhere near enough to break covalent bonds (binding energies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b="0" dirty="0"/>
                  <a:t>). So we’re safe.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3423-C1E5-4961-3ED5-2E17952D3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6" y="2694676"/>
                <a:ext cx="7860757" cy="3165482"/>
              </a:xfrm>
              <a:prstGeom prst="rect">
                <a:avLst/>
              </a:prstGeom>
              <a:blipFill>
                <a:blip r:embed="rId3"/>
                <a:stretch>
                  <a:fillRect l="-1129" t="-1200" r="-645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135919B-EBA2-C7F9-4B96-65433B90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200" y="2185409"/>
            <a:ext cx="3957608" cy="43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7C0FE-476B-86A7-421E-F83F63BC8ACA}"/>
              </a:ext>
            </a:extLst>
          </p:cNvPr>
          <p:cNvSpPr txBox="1"/>
          <p:nvPr/>
        </p:nvSpPr>
        <p:spPr>
          <a:xfrm>
            <a:off x="18346" y="493058"/>
            <a:ext cx="12173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OK … what if we wanted to think about all this in terms of </a:t>
            </a:r>
            <a:r>
              <a:rPr lang="en-US" sz="2400" b="1" dirty="0">
                <a:ea typeface="Cambria Math" panose="02040503050406030204" pitchFamily="18" charset="0"/>
              </a:rPr>
              <a:t>kinetic energy</a:t>
            </a:r>
            <a:r>
              <a:rPr lang="en-US" sz="2400" dirty="0">
                <a:ea typeface="Cambria Math" panose="02040503050406030204" pitchFamily="18" charset="0"/>
              </a:rPr>
              <a:t> instead of </a:t>
            </a:r>
            <a:r>
              <a:rPr lang="en-US" sz="2400" b="1" dirty="0">
                <a:ea typeface="Cambria Math" panose="02040503050406030204" pitchFamily="18" charset="0"/>
              </a:rPr>
              <a:t>speed</a:t>
            </a:r>
            <a:r>
              <a:rPr lang="en-US" sz="2400" dirty="0">
                <a:ea typeface="Cambria Math" panose="02040503050406030204" pitchFamily="18" charset="0"/>
              </a:rPr>
              <a:t>?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484F1C-4EA3-EA24-D3F4-8B6F77F4A86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Transforming from one probability density to another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2E79B0-FF48-E470-7CD4-8F925DDAADF6}"/>
              </a:ext>
            </a:extLst>
          </p:cNvPr>
          <p:cNvGrpSpPr/>
          <p:nvPr/>
        </p:nvGrpSpPr>
        <p:grpSpPr>
          <a:xfrm>
            <a:off x="5375127" y="1398994"/>
            <a:ext cx="6582544" cy="4060012"/>
            <a:chOff x="-438297" y="1883774"/>
            <a:chExt cx="6582544" cy="40600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3BD0E5-91D2-DB13-533E-6A080281F54B}"/>
                </a:ext>
              </a:extLst>
            </p:cNvPr>
            <p:cNvGrpSpPr/>
            <p:nvPr/>
          </p:nvGrpSpPr>
          <p:grpSpPr>
            <a:xfrm>
              <a:off x="-438297" y="2540776"/>
              <a:ext cx="6582544" cy="3403010"/>
              <a:chOff x="4944640" y="2829126"/>
              <a:chExt cx="6582544" cy="340301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D9BBF56-EDEA-709E-B545-1589F389F163}"/>
                  </a:ext>
                </a:extLst>
              </p:cNvPr>
              <p:cNvGrpSpPr/>
              <p:nvPr/>
            </p:nvGrpSpPr>
            <p:grpSpPr>
              <a:xfrm>
                <a:off x="6094435" y="2829126"/>
                <a:ext cx="5432749" cy="3403010"/>
                <a:chOff x="6005226" y="4162925"/>
                <a:chExt cx="5432749" cy="340301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52A0D1B-C414-BE16-C51A-2E5AC09A308D}"/>
                    </a:ext>
                  </a:extLst>
                </p:cNvPr>
                <p:cNvGrpSpPr/>
                <p:nvPr/>
              </p:nvGrpSpPr>
              <p:grpSpPr>
                <a:xfrm>
                  <a:off x="6005226" y="4162925"/>
                  <a:ext cx="5125199" cy="3403010"/>
                  <a:chOff x="6184230" y="1425113"/>
                  <a:chExt cx="5125199" cy="3403010"/>
                </a:xfrm>
              </p:grpSpPr>
              <p:pic>
                <p:nvPicPr>
                  <p:cNvPr id="25" name="Picture 4">
                    <a:extLst>
                      <a:ext uri="{FF2B5EF4-FFF2-40B4-BE49-F238E27FC236}">
                        <a16:creationId xmlns:a16="http://schemas.microsoft.com/office/drawing/2014/main" id="{942530BE-51F7-5FC2-61F0-917665D185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408"/>
                  <a:stretch/>
                </p:blipFill>
                <p:spPr bwMode="auto">
                  <a:xfrm>
                    <a:off x="6184230" y="1425113"/>
                    <a:ext cx="5125199" cy="34030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140F5E0-160F-025B-C2A6-BE097F6E2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74844" y="2662989"/>
                    <a:ext cx="0" cy="1616248"/>
                  </a:xfrm>
                  <a:prstGeom prst="line">
                    <a:avLst/>
                  </a:prstGeom>
                  <a:ln w="190500">
                    <a:solidFill>
                      <a:schemeClr val="accent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F7B1C44-0B44-CF02-4E4D-7449193C67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3649" y="5088208"/>
                      <a:ext cx="393432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oMath>
                      </a14:m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34" name="TextBox 1033">
                      <a:extLst>
                        <a:ext uri="{FF2B5EF4-FFF2-40B4-BE49-F238E27FC236}">
                          <a16:creationId xmlns:a16="http://schemas.microsoft.com/office/drawing/2014/main" id="{5217FD9E-2DC3-A50F-3320-4CCBB0E02C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03649" y="5088208"/>
                      <a:ext cx="3934326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613"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14595F-2333-3FC8-9446-CFE35BF5C4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6977" y="3858090"/>
                <a:ext cx="217732" cy="2214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63BAA3-1E86-537E-8A45-5C48A18C09D2}"/>
                  </a:ext>
                </a:extLst>
              </p:cNvPr>
              <p:cNvGrpSpPr/>
              <p:nvPr/>
            </p:nvGrpSpPr>
            <p:grpSpPr>
              <a:xfrm>
                <a:off x="4944640" y="5173477"/>
                <a:ext cx="6152826" cy="543820"/>
                <a:chOff x="330631" y="5264258"/>
                <a:chExt cx="6152826" cy="543820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3CEB181-15F5-7104-486F-B985A4C77978}"/>
                    </a:ext>
                  </a:extLst>
                </p:cNvPr>
                <p:cNvCxnSpPr/>
                <p:nvPr/>
              </p:nvCxnSpPr>
              <p:spPr>
                <a:xfrm>
                  <a:off x="2182114" y="5266841"/>
                  <a:ext cx="63900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D176A5D7-A58C-671E-FE3D-D0476C5EA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2672" y="5264258"/>
                  <a:ext cx="54145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CCE672E-3FA8-2D62-0EA8-AEAF5A3B48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631" y="5346413"/>
                      <a:ext cx="615282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2" name="TextBox 1031">
                      <a:extLst>
                        <a:ext uri="{FF2B5EF4-FFF2-40B4-BE49-F238E27FC236}">
                          <a16:creationId xmlns:a16="http://schemas.microsoft.com/office/drawing/2014/main" id="{4CEE159D-E548-82DE-1956-2E332A4825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631" y="5346413"/>
                      <a:ext cx="6152826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D7EF08-E337-6C6A-51F9-13C154FC9E53}"/>
                </a:ext>
              </a:extLst>
            </p:cNvPr>
            <p:cNvSpPr txBox="1"/>
            <p:nvPr/>
          </p:nvSpPr>
          <p:spPr>
            <a:xfrm>
              <a:off x="1214171" y="1883774"/>
              <a:ext cx="4326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Energy probability density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18F621-B6ED-8B23-9A8A-89202B7DB5A6}"/>
              </a:ext>
            </a:extLst>
          </p:cNvPr>
          <p:cNvGrpSpPr/>
          <p:nvPr/>
        </p:nvGrpSpPr>
        <p:grpSpPr>
          <a:xfrm>
            <a:off x="331764" y="1444496"/>
            <a:ext cx="6564859" cy="3996896"/>
            <a:chOff x="6754395" y="1897487"/>
            <a:chExt cx="6564859" cy="39968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4925B5-3821-C18A-B0EF-90A556034B7E}"/>
                </a:ext>
              </a:extLst>
            </p:cNvPr>
            <p:cNvGrpSpPr/>
            <p:nvPr/>
          </p:nvGrpSpPr>
          <p:grpSpPr>
            <a:xfrm>
              <a:off x="6754395" y="2540776"/>
              <a:ext cx="6564859" cy="3353607"/>
              <a:chOff x="178231" y="2848475"/>
              <a:chExt cx="6564859" cy="335360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A5FAAC-C9FE-64B2-5724-FC5661744B4E}"/>
                  </a:ext>
                </a:extLst>
              </p:cNvPr>
              <p:cNvGrpSpPr/>
              <p:nvPr/>
            </p:nvGrpSpPr>
            <p:grpSpPr>
              <a:xfrm>
                <a:off x="505624" y="2848475"/>
                <a:ext cx="6237466" cy="3353607"/>
                <a:chOff x="505624" y="2848475"/>
                <a:chExt cx="6237466" cy="335360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7CF3EDD-6759-AD8F-1EF7-DECF72DAEDC4}"/>
                    </a:ext>
                  </a:extLst>
                </p:cNvPr>
                <p:cNvGrpSpPr/>
                <p:nvPr/>
              </p:nvGrpSpPr>
              <p:grpSpPr>
                <a:xfrm>
                  <a:off x="505624" y="2848475"/>
                  <a:ext cx="6237466" cy="3353607"/>
                  <a:chOff x="505624" y="4227825"/>
                  <a:chExt cx="6237466" cy="3353607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CB543F2-E75E-E533-3182-1B8243FD54A3}"/>
                      </a:ext>
                    </a:extLst>
                  </p:cNvPr>
                  <p:cNvGrpSpPr/>
                  <p:nvPr/>
                </p:nvGrpSpPr>
                <p:grpSpPr>
                  <a:xfrm>
                    <a:off x="505624" y="4227825"/>
                    <a:ext cx="5059283" cy="3353607"/>
                    <a:chOff x="684628" y="1490013"/>
                    <a:chExt cx="5059283" cy="3353607"/>
                  </a:xfrm>
                </p:grpSpPr>
                <p:pic>
                  <p:nvPicPr>
                    <p:cNvPr id="36" name="Picture 2">
                      <a:extLst>
                        <a:ext uri="{FF2B5EF4-FFF2-40B4-BE49-F238E27FC236}">
                          <a16:creationId xmlns:a16="http://schemas.microsoft.com/office/drawing/2014/main" id="{98D7252B-4812-E444-FFA2-E5CF05F8A9A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1557"/>
                    <a:stretch/>
                  </p:blipFill>
                  <p:spPr bwMode="auto">
                    <a:xfrm>
                      <a:off x="684628" y="1490013"/>
                      <a:ext cx="5059283" cy="33536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B84AD9F4-BFA8-214E-8A1B-C5BCA115F2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01151" y="2017345"/>
                      <a:ext cx="0" cy="2279871"/>
                    </a:xfrm>
                    <a:prstGeom prst="line">
                      <a:avLst/>
                    </a:prstGeom>
                    <a:ln w="127000">
                      <a:solidFill>
                        <a:schemeClr val="accent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26251A7-1EC2-BDF5-24AB-CC59954F6B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8764" y="4305608"/>
                        <a:ext cx="393432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oMath>
                        </a14:m>
                        <a:r>
                          <a:rPr lang="en-US" sz="2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26251A7-1EC2-BDF5-24AB-CC59954F6B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8764" y="4305608"/>
                        <a:ext cx="3934326" cy="46166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290" b="-189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84F55023-7B18-F1B2-6CBC-0411DAA8919B}"/>
                    </a:ext>
                  </a:extLst>
                </p:cNvPr>
                <p:cNvCxnSpPr/>
                <p:nvPr/>
              </p:nvCxnSpPr>
              <p:spPr>
                <a:xfrm>
                  <a:off x="2121154" y="5114441"/>
                  <a:ext cx="63900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C35A561-929B-47B5-C127-22984D0B5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61712" y="5111858"/>
                  <a:ext cx="54145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68C682F-A4BC-20EE-3C55-855FABB5D9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3281" y="3244988"/>
                  <a:ext cx="217732" cy="2214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FA4E9DA-218A-0F78-ED4F-4943493A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31" y="5194013"/>
                    <a:ext cx="6152826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FA4E9DA-218A-0F78-ED4F-4943493AD8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31" y="5194013"/>
                    <a:ext cx="615282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A3C54-7B64-5D47-4D8A-CCD618D0D3EF}"/>
                </a:ext>
              </a:extLst>
            </p:cNvPr>
            <p:cNvSpPr txBox="1"/>
            <p:nvPr/>
          </p:nvSpPr>
          <p:spPr>
            <a:xfrm>
              <a:off x="7667471" y="1897487"/>
              <a:ext cx="4326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probability density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048742-1796-DF60-43DB-81AAF9CF5B74}"/>
                  </a:ext>
                </a:extLst>
              </p:cNvPr>
              <p:cNvSpPr txBox="1"/>
              <p:nvPr/>
            </p:nvSpPr>
            <p:spPr>
              <a:xfrm>
                <a:off x="2162313" y="5732888"/>
                <a:ext cx="8950187" cy="626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 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048742-1796-DF60-43DB-81AAF9CF5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13" y="5732888"/>
                <a:ext cx="8950187" cy="626069"/>
              </a:xfrm>
              <a:prstGeom prst="rect">
                <a:avLst/>
              </a:prstGeom>
              <a:blipFill>
                <a:blip r:embed="rId9"/>
                <a:stretch>
                  <a:fillRect l="-70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19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7C0FE-476B-86A7-421E-F83F63BC8ACA}"/>
              </a:ext>
            </a:extLst>
          </p:cNvPr>
          <p:cNvSpPr txBox="1"/>
          <p:nvPr/>
        </p:nvSpPr>
        <p:spPr>
          <a:xfrm>
            <a:off x="18346" y="493058"/>
            <a:ext cx="12173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OK … what if we wanted to think about all this in terms of </a:t>
            </a:r>
            <a:r>
              <a:rPr lang="en-US" sz="2400" b="1" dirty="0">
                <a:ea typeface="Cambria Math" panose="02040503050406030204" pitchFamily="18" charset="0"/>
              </a:rPr>
              <a:t>kinetic energy</a:t>
            </a:r>
            <a:r>
              <a:rPr lang="en-US" sz="2400" dirty="0">
                <a:ea typeface="Cambria Math" panose="02040503050406030204" pitchFamily="18" charset="0"/>
              </a:rPr>
              <a:t> instead of </a:t>
            </a:r>
            <a:r>
              <a:rPr lang="en-US" sz="2400" b="1" dirty="0">
                <a:ea typeface="Cambria Math" panose="02040503050406030204" pitchFamily="18" charset="0"/>
              </a:rPr>
              <a:t>speed</a:t>
            </a:r>
            <a:r>
              <a:rPr lang="en-US" sz="2400" dirty="0">
                <a:ea typeface="Cambria Math" panose="02040503050406030204" pitchFamily="18" charset="0"/>
              </a:rPr>
              <a:t>?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484F1C-4EA3-EA24-D3F4-8B6F77F4A86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Transforming from one probability density to another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2E79B0-FF48-E470-7CD4-8F925DDAADF6}"/>
              </a:ext>
            </a:extLst>
          </p:cNvPr>
          <p:cNvGrpSpPr/>
          <p:nvPr/>
        </p:nvGrpSpPr>
        <p:grpSpPr>
          <a:xfrm>
            <a:off x="5375127" y="1398994"/>
            <a:ext cx="6582544" cy="4060012"/>
            <a:chOff x="-438297" y="1883774"/>
            <a:chExt cx="6582544" cy="40600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3BD0E5-91D2-DB13-533E-6A080281F54B}"/>
                </a:ext>
              </a:extLst>
            </p:cNvPr>
            <p:cNvGrpSpPr/>
            <p:nvPr/>
          </p:nvGrpSpPr>
          <p:grpSpPr>
            <a:xfrm>
              <a:off x="-438297" y="2540776"/>
              <a:ext cx="6582544" cy="3403010"/>
              <a:chOff x="4944640" y="2829126"/>
              <a:chExt cx="6582544" cy="340301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D9BBF56-EDEA-709E-B545-1589F389F163}"/>
                  </a:ext>
                </a:extLst>
              </p:cNvPr>
              <p:cNvGrpSpPr/>
              <p:nvPr/>
            </p:nvGrpSpPr>
            <p:grpSpPr>
              <a:xfrm>
                <a:off x="6094435" y="2829126"/>
                <a:ext cx="5432749" cy="3403010"/>
                <a:chOff x="6005226" y="4162925"/>
                <a:chExt cx="5432749" cy="340301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52A0D1B-C414-BE16-C51A-2E5AC09A308D}"/>
                    </a:ext>
                  </a:extLst>
                </p:cNvPr>
                <p:cNvGrpSpPr/>
                <p:nvPr/>
              </p:nvGrpSpPr>
              <p:grpSpPr>
                <a:xfrm>
                  <a:off x="6005226" y="4162925"/>
                  <a:ext cx="5125199" cy="3403010"/>
                  <a:chOff x="6184230" y="1425113"/>
                  <a:chExt cx="5125199" cy="3403010"/>
                </a:xfrm>
              </p:grpSpPr>
              <p:pic>
                <p:nvPicPr>
                  <p:cNvPr id="25" name="Picture 4">
                    <a:extLst>
                      <a:ext uri="{FF2B5EF4-FFF2-40B4-BE49-F238E27FC236}">
                        <a16:creationId xmlns:a16="http://schemas.microsoft.com/office/drawing/2014/main" id="{942530BE-51F7-5FC2-61F0-917665D185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408"/>
                  <a:stretch/>
                </p:blipFill>
                <p:spPr bwMode="auto">
                  <a:xfrm>
                    <a:off x="6184230" y="1425113"/>
                    <a:ext cx="5125199" cy="34030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140F5E0-160F-025B-C2A6-BE097F6E2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74844" y="2662989"/>
                    <a:ext cx="0" cy="1616248"/>
                  </a:xfrm>
                  <a:prstGeom prst="line">
                    <a:avLst/>
                  </a:prstGeom>
                  <a:ln w="190500">
                    <a:solidFill>
                      <a:schemeClr val="accent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F7B1C44-0B44-CF02-4E4D-7449193C67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3649" y="5088208"/>
                      <a:ext cx="393432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oMath>
                      </a14:m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F7B1C44-0B44-CF02-4E4D-7449193C67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03649" y="5088208"/>
                      <a:ext cx="3934326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86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14595F-2333-3FC8-9446-CFE35BF5C4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6977" y="3858090"/>
                <a:ext cx="217732" cy="2214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63BAA3-1E86-537E-8A45-5C48A18C09D2}"/>
                  </a:ext>
                </a:extLst>
              </p:cNvPr>
              <p:cNvGrpSpPr/>
              <p:nvPr/>
            </p:nvGrpSpPr>
            <p:grpSpPr>
              <a:xfrm>
                <a:off x="4944640" y="5173477"/>
                <a:ext cx="6152826" cy="543820"/>
                <a:chOff x="330631" y="5264258"/>
                <a:chExt cx="6152826" cy="543820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3CEB181-15F5-7104-486F-B985A4C77978}"/>
                    </a:ext>
                  </a:extLst>
                </p:cNvPr>
                <p:cNvCxnSpPr/>
                <p:nvPr/>
              </p:nvCxnSpPr>
              <p:spPr>
                <a:xfrm>
                  <a:off x="2182114" y="5266841"/>
                  <a:ext cx="63900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D176A5D7-A58C-671E-FE3D-D0476C5EA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2672" y="5264258"/>
                  <a:ext cx="54145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CCE672E-3FA8-2D62-0EA8-AEAF5A3B48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631" y="5346413"/>
                      <a:ext cx="615282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CCE672E-3FA8-2D62-0EA8-AEAF5A3B48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631" y="5346413"/>
                      <a:ext cx="6152826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D7EF08-E337-6C6A-51F9-13C154FC9E53}"/>
                </a:ext>
              </a:extLst>
            </p:cNvPr>
            <p:cNvSpPr txBox="1"/>
            <p:nvPr/>
          </p:nvSpPr>
          <p:spPr>
            <a:xfrm>
              <a:off x="1214171" y="1883774"/>
              <a:ext cx="4326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Energy probability density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18F621-B6ED-8B23-9A8A-89202B7DB5A6}"/>
              </a:ext>
            </a:extLst>
          </p:cNvPr>
          <p:cNvGrpSpPr/>
          <p:nvPr/>
        </p:nvGrpSpPr>
        <p:grpSpPr>
          <a:xfrm>
            <a:off x="331764" y="1444496"/>
            <a:ext cx="6564859" cy="3996896"/>
            <a:chOff x="6754395" y="1897487"/>
            <a:chExt cx="6564859" cy="39968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4925B5-3821-C18A-B0EF-90A556034B7E}"/>
                </a:ext>
              </a:extLst>
            </p:cNvPr>
            <p:cNvGrpSpPr/>
            <p:nvPr/>
          </p:nvGrpSpPr>
          <p:grpSpPr>
            <a:xfrm>
              <a:off x="6754395" y="2540776"/>
              <a:ext cx="6564859" cy="3353607"/>
              <a:chOff x="178231" y="2848475"/>
              <a:chExt cx="6564859" cy="335360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A5FAAC-C9FE-64B2-5724-FC5661744B4E}"/>
                  </a:ext>
                </a:extLst>
              </p:cNvPr>
              <p:cNvGrpSpPr/>
              <p:nvPr/>
            </p:nvGrpSpPr>
            <p:grpSpPr>
              <a:xfrm>
                <a:off x="505624" y="2848475"/>
                <a:ext cx="6237466" cy="3353607"/>
                <a:chOff x="505624" y="2848475"/>
                <a:chExt cx="6237466" cy="335360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7CF3EDD-6759-AD8F-1EF7-DECF72DAEDC4}"/>
                    </a:ext>
                  </a:extLst>
                </p:cNvPr>
                <p:cNvGrpSpPr/>
                <p:nvPr/>
              </p:nvGrpSpPr>
              <p:grpSpPr>
                <a:xfrm>
                  <a:off x="505624" y="2848475"/>
                  <a:ext cx="6237466" cy="3353607"/>
                  <a:chOff x="505624" y="4227825"/>
                  <a:chExt cx="6237466" cy="3353607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CCB543F2-E75E-E533-3182-1B8243FD54A3}"/>
                      </a:ext>
                    </a:extLst>
                  </p:cNvPr>
                  <p:cNvGrpSpPr/>
                  <p:nvPr/>
                </p:nvGrpSpPr>
                <p:grpSpPr>
                  <a:xfrm>
                    <a:off x="505624" y="4227825"/>
                    <a:ext cx="5059283" cy="3353607"/>
                    <a:chOff x="684628" y="1490013"/>
                    <a:chExt cx="5059283" cy="3353607"/>
                  </a:xfrm>
                </p:grpSpPr>
                <p:pic>
                  <p:nvPicPr>
                    <p:cNvPr id="36" name="Picture 2">
                      <a:extLst>
                        <a:ext uri="{FF2B5EF4-FFF2-40B4-BE49-F238E27FC236}">
                          <a16:creationId xmlns:a16="http://schemas.microsoft.com/office/drawing/2014/main" id="{98D7252B-4812-E444-FFA2-E5CF05F8A9A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1557"/>
                    <a:stretch/>
                  </p:blipFill>
                  <p:spPr bwMode="auto">
                    <a:xfrm>
                      <a:off x="684628" y="1490013"/>
                      <a:ext cx="5059283" cy="33536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B84AD9F4-BFA8-214E-8A1B-C5BCA115F2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01151" y="2017345"/>
                      <a:ext cx="0" cy="2279871"/>
                    </a:xfrm>
                    <a:prstGeom prst="line">
                      <a:avLst/>
                    </a:prstGeom>
                    <a:ln w="127000">
                      <a:solidFill>
                        <a:schemeClr val="accent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26251A7-1EC2-BDF5-24AB-CC59954F6B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8764" y="4305608"/>
                        <a:ext cx="393432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oMath>
                        </a14:m>
                        <a:r>
                          <a:rPr lang="en-US" sz="2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26251A7-1EC2-BDF5-24AB-CC59954F6B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8764" y="4305608"/>
                        <a:ext cx="3934326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290" b="-189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84F55023-7B18-F1B2-6CBC-0411DAA8919B}"/>
                    </a:ext>
                  </a:extLst>
                </p:cNvPr>
                <p:cNvCxnSpPr/>
                <p:nvPr/>
              </p:nvCxnSpPr>
              <p:spPr>
                <a:xfrm>
                  <a:off x="2121154" y="5114441"/>
                  <a:ext cx="63900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C35A561-929B-47B5-C127-22984D0B5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61712" y="5111858"/>
                  <a:ext cx="54145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68C682F-A4BC-20EE-3C55-855FABB5D9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3281" y="3244988"/>
                  <a:ext cx="217732" cy="2214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FA4E9DA-218A-0F78-ED4F-4943493A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31" y="5194013"/>
                    <a:ext cx="6152826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FA4E9DA-218A-0F78-ED4F-4943493AD8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31" y="5194013"/>
                    <a:ext cx="615282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A3C54-7B64-5D47-4D8A-CCD618D0D3EF}"/>
                </a:ext>
              </a:extLst>
            </p:cNvPr>
            <p:cNvSpPr txBox="1"/>
            <p:nvPr/>
          </p:nvSpPr>
          <p:spPr>
            <a:xfrm>
              <a:off x="7667471" y="1897487"/>
              <a:ext cx="4326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probability density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048742-1796-DF60-43DB-81AAF9CF5B74}"/>
                  </a:ext>
                </a:extLst>
              </p:cNvPr>
              <p:cNvSpPr txBox="1"/>
              <p:nvPr/>
            </p:nvSpPr>
            <p:spPr>
              <a:xfrm>
                <a:off x="2162313" y="5732888"/>
                <a:ext cx="8950187" cy="1163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 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gets 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048742-1796-DF60-43DB-81AAF9CF5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13" y="5732888"/>
                <a:ext cx="8950187" cy="1163332"/>
              </a:xfrm>
              <a:prstGeom prst="rect">
                <a:avLst/>
              </a:prstGeom>
              <a:blipFill>
                <a:blip r:embed="rId8"/>
                <a:stretch>
                  <a:fillRect l="-11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52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9CE696-3094-B5CA-C145-5208FCB029A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Let’s get started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85751C-4877-9C87-0E4B-C30E559B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689429" y="1391558"/>
            <a:ext cx="7372350" cy="147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A63F21-C3E6-E81D-4385-BF91E111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4229100"/>
            <a:ext cx="7976220" cy="127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876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322</Words>
  <Application>Microsoft Macintosh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Microsoft Office User</cp:lastModifiedBy>
  <cp:revision>68</cp:revision>
  <cp:lastPrinted>2024-09-19T03:25:36Z</cp:lastPrinted>
  <dcterms:created xsi:type="dcterms:W3CDTF">2021-09-20T01:15:13Z</dcterms:created>
  <dcterms:modified xsi:type="dcterms:W3CDTF">2024-09-20T03:39:52Z</dcterms:modified>
</cp:coreProperties>
</file>